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Lst>
  <p:sldSz cy="9601200" cx="7315200"/>
  <p:notesSz cx="6858000" cy="9144000"/>
  <p:embeddedFontLst>
    <p:embeddedFont>
      <p:font typeface="Ribeye"/>
      <p:regular r:id="rId6"/>
    </p:embeddedFont>
    <p:embeddedFont>
      <p:font typeface="Century Gothic"/>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1" roundtripDataSignature="AMtx7mix3wlgL8f/s8Y+eWeKW329bpmeD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customschemas.google.com/relationships/presentationmetadata" Target="metadata"/><Relationship Id="rId10" Type="http://schemas.openxmlformats.org/officeDocument/2006/relationships/font" Target="fonts/CenturyGothic-boldItalic.fntdata"/><Relationship Id="rId9" Type="http://schemas.openxmlformats.org/officeDocument/2006/relationships/font" Target="fonts/CenturyGothic-italic.fntdata"/><Relationship Id="rId5" Type="http://schemas.openxmlformats.org/officeDocument/2006/relationships/slide" Target="slides/slide1.xml"/><Relationship Id="rId6" Type="http://schemas.openxmlformats.org/officeDocument/2006/relationships/font" Target="fonts/Ribeye-regular.fntdata"/><Relationship Id="rId7" Type="http://schemas.openxmlformats.org/officeDocument/2006/relationships/font" Target="fonts/CenturyGothic-regular.fntdata"/><Relationship Id="rId8" Type="http://schemas.openxmlformats.org/officeDocument/2006/relationships/font" Target="fonts/CenturyGothic-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 name="Shape 17"/>
        <p:cNvGrpSpPr/>
        <p:nvPr/>
      </p:nvGrpSpPr>
      <p:grpSpPr>
        <a:xfrm>
          <a:off x="0" y="0"/>
          <a:ext cx="0" cy="0"/>
          <a:chOff x="0" y="0"/>
          <a:chExt cx="0" cy="0"/>
        </a:xfrm>
      </p:grpSpPr>
      <p:sp>
        <p:nvSpPr>
          <p:cNvPr id="18" name="Google Shape;18;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 name="Google Shape;19;p1:notes"/>
          <p:cNvSpPr/>
          <p:nvPr>
            <p:ph idx="2" type="sldImg"/>
          </p:nvPr>
        </p:nvSpPr>
        <p:spPr>
          <a:xfrm>
            <a:off x="2122488" y="685800"/>
            <a:ext cx="26130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548640" y="2982596"/>
            <a:ext cx="6217920" cy="205803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3"/>
          <p:cNvSpPr txBox="1"/>
          <p:nvPr>
            <p:ph idx="1" type="subTitle"/>
          </p:nvPr>
        </p:nvSpPr>
        <p:spPr>
          <a:xfrm>
            <a:off x="1097280" y="5440680"/>
            <a:ext cx="5120640" cy="245364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4" name="Google Shape;14;p3"/>
          <p:cNvSpPr txBox="1"/>
          <p:nvPr>
            <p:ph idx="10" type="dt"/>
          </p:nvPr>
        </p:nvSpPr>
        <p:spPr>
          <a:xfrm>
            <a:off x="365760" y="8898891"/>
            <a:ext cx="1706880" cy="511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3"/>
          <p:cNvSpPr txBox="1"/>
          <p:nvPr>
            <p:ph idx="11" type="ftr"/>
          </p:nvPr>
        </p:nvSpPr>
        <p:spPr>
          <a:xfrm>
            <a:off x="2499360" y="8898891"/>
            <a:ext cx="2316480" cy="51117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3"/>
          <p:cNvSpPr txBox="1"/>
          <p:nvPr>
            <p:ph idx="12" type="sldNum"/>
          </p:nvPr>
        </p:nvSpPr>
        <p:spPr>
          <a:xfrm>
            <a:off x="5242560" y="8898891"/>
            <a:ext cx="1706880" cy="51117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365760" y="384493"/>
            <a:ext cx="6583680" cy="16002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
          <p:cNvSpPr txBox="1"/>
          <p:nvPr>
            <p:ph idx="1" type="body"/>
          </p:nvPr>
        </p:nvSpPr>
        <p:spPr>
          <a:xfrm>
            <a:off x="365760" y="2240281"/>
            <a:ext cx="6583680" cy="6336348"/>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365760" y="8898891"/>
            <a:ext cx="1706880" cy="51117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2499360" y="8898891"/>
            <a:ext cx="2316480" cy="51117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5242560" y="8898891"/>
            <a:ext cx="1706880" cy="51117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0" name="Shape 20"/>
        <p:cNvGrpSpPr/>
        <p:nvPr/>
      </p:nvGrpSpPr>
      <p:grpSpPr>
        <a:xfrm>
          <a:off x="0" y="0"/>
          <a:ext cx="0" cy="0"/>
          <a:chOff x="0" y="0"/>
          <a:chExt cx="0" cy="0"/>
        </a:xfrm>
      </p:grpSpPr>
      <p:sp>
        <p:nvSpPr>
          <p:cNvPr id="21" name="Google Shape;21;p1"/>
          <p:cNvSpPr txBox="1"/>
          <p:nvPr/>
        </p:nvSpPr>
        <p:spPr>
          <a:xfrm>
            <a:off x="197401" y="7695579"/>
            <a:ext cx="5286006" cy="507831"/>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2" name="Google Shape;22;p1"/>
          <p:cNvSpPr txBox="1"/>
          <p:nvPr/>
        </p:nvSpPr>
        <p:spPr>
          <a:xfrm>
            <a:off x="3628596" y="3807270"/>
            <a:ext cx="3484500" cy="12774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Reading: </a:t>
            </a:r>
            <a:r>
              <a:rPr b="0" i="0" lang="en-US" sz="1100" u="none" cap="none" strike="noStrike">
                <a:solidFill>
                  <a:schemeClr val="dk1"/>
                </a:solidFill>
                <a:latin typeface="Century Gothic"/>
                <a:ea typeface="Century Gothic"/>
                <a:cs typeface="Century Gothic"/>
                <a:sym typeface="Century Gothic"/>
              </a:rPr>
              <a:t>Asking and answering questions about key details, characters, and setting</a:t>
            </a:r>
            <a:endParaRPr b="0" i="0" sz="1100" u="none" cap="none" strike="noStrike">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Writing: </a:t>
            </a:r>
            <a:r>
              <a:rPr b="0" i="0" lang="en-US" sz="1100" u="none" cap="none" strike="noStrike">
                <a:solidFill>
                  <a:schemeClr val="dk1"/>
                </a:solidFill>
                <a:latin typeface="Century Gothic"/>
                <a:ea typeface="Century Gothic"/>
                <a:cs typeface="Century Gothic"/>
                <a:sym typeface="Century Gothic"/>
              </a:rPr>
              <a:t>Narrative text</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Math: </a:t>
            </a:r>
            <a:r>
              <a:rPr b="0" i="0" lang="en-US" sz="1100" u="none" cap="none" strike="noStrike">
                <a:solidFill>
                  <a:schemeClr val="dk1"/>
                </a:solidFill>
                <a:latin typeface="Century Gothic"/>
                <a:ea typeface="Century Gothic"/>
                <a:cs typeface="Century Gothic"/>
                <a:sym typeface="Century Gothic"/>
              </a:rPr>
              <a:t>Classify objects by their attributes</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Phonics:</a:t>
            </a:r>
            <a:r>
              <a:rPr b="0" i="0" lang="en-US" sz="1100" u="none" cap="none" strike="noStrike">
                <a:solidFill>
                  <a:schemeClr val="dk1"/>
                </a:solidFill>
                <a:latin typeface="Century Gothic"/>
                <a:ea typeface="Century Gothic"/>
                <a:cs typeface="Century Gothic"/>
                <a:sym typeface="Century Gothic"/>
              </a:rPr>
              <a:t> Letters / Letter sounds </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Social Studies: </a:t>
            </a:r>
            <a:r>
              <a:rPr b="0" i="0" lang="en-US" sz="1100" u="none" cap="none" strike="noStrike">
                <a:solidFill>
                  <a:schemeClr val="dk1"/>
                </a:solidFill>
                <a:latin typeface="Century Gothic"/>
                <a:ea typeface="Century Gothic"/>
                <a:cs typeface="Century Gothic"/>
                <a:sym typeface="Century Gothic"/>
              </a:rPr>
              <a:t>Day/Week/Month and Past/Present/Future</a:t>
            </a:r>
            <a:endParaRPr b="0" i="0" sz="1100" u="none" cap="none" strike="noStrike">
              <a:solidFill>
                <a:srgbClr val="000000"/>
              </a:solidFill>
              <a:latin typeface="Century Gothic"/>
              <a:ea typeface="Century Gothic"/>
              <a:cs typeface="Century Gothic"/>
              <a:sym typeface="Century Gothic"/>
            </a:endParaRPr>
          </a:p>
        </p:txBody>
      </p:sp>
      <p:sp>
        <p:nvSpPr>
          <p:cNvPr id="23" name="Google Shape;23;p1"/>
          <p:cNvSpPr txBox="1"/>
          <p:nvPr/>
        </p:nvSpPr>
        <p:spPr>
          <a:xfrm>
            <a:off x="262850" y="8203400"/>
            <a:ext cx="5149800" cy="1277400"/>
          </a:xfrm>
          <a:prstGeom prst="rect">
            <a:avLst/>
          </a:prstGeom>
          <a:noFill/>
          <a:ln>
            <a:noFill/>
          </a:ln>
        </p:spPr>
        <p:txBody>
          <a:bodyPr anchorCtr="0" anchor="t" bIns="45700" lIns="91425" spcFirstLastPara="1" rIns="91425" wrap="square" tIns="45700">
            <a:spAutoFit/>
          </a:bodyPr>
          <a:lstStyle/>
          <a:p>
            <a:pPr indent="-279400" lvl="0" marL="285750" marR="0" rtl="0" algn="l">
              <a:lnSpc>
                <a:spcPct val="100000"/>
              </a:lnSpc>
              <a:spcBef>
                <a:spcPts val="0"/>
              </a:spcBef>
              <a:spcAft>
                <a:spcPts val="0"/>
              </a:spcAft>
              <a:buClr>
                <a:schemeClr val="dk1"/>
              </a:buClr>
              <a:buSzPts val="1100"/>
              <a:buFont typeface="Comic Sans MS"/>
              <a:buChar char="•"/>
            </a:pPr>
            <a:r>
              <a:rPr b="0" i="0" lang="en-US" sz="1100" u="none" cap="none" strike="noStrike">
                <a:solidFill>
                  <a:schemeClr val="dk1"/>
                </a:solidFill>
                <a:latin typeface="Comic Sans MS"/>
                <a:ea typeface="Comic Sans MS"/>
                <a:cs typeface="Comic Sans MS"/>
                <a:sym typeface="Comic Sans MS"/>
              </a:rPr>
              <a:t>Please check your child’s binder each night.  Check Dojo each night.  </a:t>
            </a:r>
            <a:endParaRPr b="0" i="0" sz="1300" u="none" cap="none" strike="noStrike">
              <a:solidFill>
                <a:srgbClr val="000000"/>
              </a:solidFill>
              <a:latin typeface="Comic Sans MS"/>
              <a:ea typeface="Comic Sans MS"/>
              <a:cs typeface="Comic Sans MS"/>
              <a:sym typeface="Comic Sans MS"/>
            </a:endParaRPr>
          </a:p>
          <a:p>
            <a:pPr indent="-279400" lvl="0" marL="285750" marR="0" rtl="0" algn="l">
              <a:lnSpc>
                <a:spcPct val="100000"/>
              </a:lnSpc>
              <a:spcBef>
                <a:spcPts val="0"/>
              </a:spcBef>
              <a:spcAft>
                <a:spcPts val="0"/>
              </a:spcAft>
              <a:buClr>
                <a:schemeClr val="dk1"/>
              </a:buClr>
              <a:buSzPts val="1100"/>
              <a:buFont typeface="Comic Sans MS"/>
              <a:buChar char="•"/>
            </a:pPr>
            <a:r>
              <a:rPr b="0" i="0" lang="en-US" sz="1100" u="none" cap="none" strike="noStrike">
                <a:solidFill>
                  <a:schemeClr val="dk1"/>
                </a:solidFill>
                <a:latin typeface="Comic Sans MS"/>
                <a:ea typeface="Comic Sans MS"/>
                <a:cs typeface="Comic Sans MS"/>
                <a:sym typeface="Comic Sans MS"/>
              </a:rPr>
              <a:t>Ask questions if you have them!</a:t>
            </a:r>
            <a:endParaRPr b="0" i="0" sz="1300" u="none" cap="none" strike="noStrike">
              <a:solidFill>
                <a:srgbClr val="000000"/>
              </a:solidFill>
              <a:latin typeface="Comic Sans MS"/>
              <a:ea typeface="Comic Sans MS"/>
              <a:cs typeface="Comic Sans MS"/>
              <a:sym typeface="Comic Sans MS"/>
            </a:endParaRPr>
          </a:p>
          <a:p>
            <a:pPr indent="-279400" lvl="0" marL="285750" marR="0" rtl="0" algn="l">
              <a:lnSpc>
                <a:spcPct val="100000"/>
              </a:lnSpc>
              <a:spcBef>
                <a:spcPts val="0"/>
              </a:spcBef>
              <a:spcAft>
                <a:spcPts val="0"/>
              </a:spcAft>
              <a:buClr>
                <a:schemeClr val="dk1"/>
              </a:buClr>
              <a:buSzPts val="1100"/>
              <a:buFont typeface="Comic Sans MS"/>
              <a:buChar char="•"/>
            </a:pPr>
            <a:r>
              <a:rPr b="0" i="0" lang="en-US" sz="1100" u="none" cap="none" strike="noStrike">
                <a:solidFill>
                  <a:schemeClr val="dk1"/>
                </a:solidFill>
                <a:latin typeface="Comic Sans MS"/>
                <a:ea typeface="Comic Sans MS"/>
                <a:cs typeface="Comic Sans MS"/>
                <a:sym typeface="Comic Sans MS"/>
              </a:rPr>
              <a:t>Please send a water bottle and daily snack for your child.  </a:t>
            </a:r>
            <a:endParaRPr b="0" i="0" sz="1300" u="none" cap="none" strike="noStrike">
              <a:solidFill>
                <a:srgbClr val="000000"/>
              </a:solidFill>
              <a:latin typeface="Comic Sans MS"/>
              <a:ea typeface="Comic Sans MS"/>
              <a:cs typeface="Comic Sans MS"/>
              <a:sym typeface="Comic Sans MS"/>
            </a:endParaRPr>
          </a:p>
          <a:p>
            <a:pPr indent="-279400" lvl="0" marL="285750" marR="0" rtl="0" algn="l">
              <a:lnSpc>
                <a:spcPct val="100000"/>
              </a:lnSpc>
              <a:spcBef>
                <a:spcPts val="0"/>
              </a:spcBef>
              <a:spcAft>
                <a:spcPts val="0"/>
              </a:spcAft>
              <a:buClr>
                <a:schemeClr val="dk1"/>
              </a:buClr>
              <a:buSzPts val="1100"/>
              <a:buFont typeface="Comic Sans MS"/>
              <a:buChar char="•"/>
            </a:pPr>
            <a:r>
              <a:rPr b="0" i="0" lang="en-US" sz="1100" u="none" cap="none" strike="noStrike">
                <a:solidFill>
                  <a:schemeClr val="dk1"/>
                </a:solidFill>
                <a:latin typeface="Comic Sans MS"/>
                <a:ea typeface="Comic Sans MS"/>
                <a:cs typeface="Comic Sans MS"/>
                <a:sym typeface="Comic Sans MS"/>
              </a:rPr>
              <a:t>Please keep a change of clothing in your child’s bookbag .  </a:t>
            </a:r>
            <a:endParaRPr b="0" i="0" sz="1100" u="none" cap="none" strike="noStrike">
              <a:solidFill>
                <a:schemeClr val="dk1"/>
              </a:solidFill>
              <a:latin typeface="Comic Sans MS"/>
              <a:ea typeface="Comic Sans MS"/>
              <a:cs typeface="Comic Sans MS"/>
              <a:sym typeface="Comic Sans MS"/>
            </a:endParaRPr>
          </a:p>
          <a:p>
            <a:pPr indent="-279400" lvl="0" marL="285750" marR="0" rtl="0" algn="l">
              <a:lnSpc>
                <a:spcPct val="100000"/>
              </a:lnSpc>
              <a:spcBef>
                <a:spcPts val="0"/>
              </a:spcBef>
              <a:spcAft>
                <a:spcPts val="0"/>
              </a:spcAft>
              <a:buClr>
                <a:schemeClr val="dk1"/>
              </a:buClr>
              <a:buSzPts val="1100"/>
              <a:buFont typeface="Comic Sans MS"/>
              <a:buChar char="•"/>
            </a:pPr>
            <a:r>
              <a:rPr b="0" i="0" lang="en-US" sz="1100" u="none" cap="none" strike="noStrike">
                <a:solidFill>
                  <a:schemeClr val="dk1"/>
                </a:solidFill>
                <a:latin typeface="Comic Sans MS"/>
                <a:ea typeface="Comic Sans MS"/>
                <a:cs typeface="Comic Sans MS"/>
                <a:sym typeface="Comic Sans MS"/>
              </a:rPr>
              <a:t>We have completed the GKIDS assessments. This measures what your child knows entering kindergarten. Your child’s report will be his/her first report 9-week report card.  </a:t>
            </a:r>
            <a:endParaRPr b="0" i="0" sz="1100" u="none" cap="none" strike="noStrike">
              <a:solidFill>
                <a:schemeClr val="dk1"/>
              </a:solidFill>
              <a:latin typeface="Comic Sans MS"/>
              <a:ea typeface="Comic Sans MS"/>
              <a:cs typeface="Comic Sans MS"/>
              <a:sym typeface="Comic Sans MS"/>
            </a:endParaRPr>
          </a:p>
        </p:txBody>
      </p:sp>
      <p:sp>
        <p:nvSpPr>
          <p:cNvPr id="24" name="Google Shape;24;p1"/>
          <p:cNvSpPr txBox="1"/>
          <p:nvPr/>
        </p:nvSpPr>
        <p:spPr>
          <a:xfrm>
            <a:off x="1664666" y="195120"/>
            <a:ext cx="5736259" cy="1015663"/>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Ribeye"/>
                <a:ea typeface="Ribeye"/>
                <a:cs typeface="Ribeye"/>
                <a:sym typeface="Ribeye"/>
              </a:rPr>
              <a:t>Kindergarten News</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rPr b="1" i="0" lang="en-US" sz="2400" u="none" cap="none" strike="noStrike">
                <a:solidFill>
                  <a:schemeClr val="dk1"/>
                </a:solidFill>
                <a:latin typeface="Century Gothic"/>
                <a:ea typeface="Century Gothic"/>
                <a:cs typeface="Century Gothic"/>
                <a:sym typeface="Century Gothic"/>
              </a:rPr>
              <a:t>September 23-27, 2024</a:t>
            </a:r>
            <a:endParaRPr b="0" i="0" sz="1400" u="none" cap="none" strike="noStrike">
              <a:solidFill>
                <a:srgbClr val="000000"/>
              </a:solidFill>
              <a:latin typeface="Arial"/>
              <a:ea typeface="Arial"/>
              <a:cs typeface="Arial"/>
              <a:sym typeface="Arial"/>
            </a:endParaRPr>
          </a:p>
        </p:txBody>
      </p:sp>
      <p:sp>
        <p:nvSpPr>
          <p:cNvPr id="25" name="Google Shape;25;p1"/>
          <p:cNvSpPr txBox="1"/>
          <p:nvPr/>
        </p:nvSpPr>
        <p:spPr>
          <a:xfrm>
            <a:off x="262844" y="7719417"/>
            <a:ext cx="5271600" cy="461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Reminders</a:t>
            </a:r>
            <a:endParaRPr b="0" i="0" sz="1400" u="none" cap="none" strike="noStrike">
              <a:solidFill>
                <a:srgbClr val="000000"/>
              </a:solidFill>
              <a:latin typeface="Arial"/>
              <a:ea typeface="Arial"/>
              <a:cs typeface="Arial"/>
              <a:sym typeface="Arial"/>
            </a:endParaRPr>
          </a:p>
        </p:txBody>
      </p:sp>
      <p:sp>
        <p:nvSpPr>
          <p:cNvPr id="26" name="Google Shape;26;p1"/>
          <p:cNvSpPr txBox="1"/>
          <p:nvPr/>
        </p:nvSpPr>
        <p:spPr>
          <a:xfrm>
            <a:off x="143624" y="3268778"/>
            <a:ext cx="3324337" cy="46166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Upcoming</a:t>
            </a:r>
            <a:r>
              <a:rPr b="0" i="0" lang="en-US" sz="2000" u="none" cap="none" strike="noStrike">
                <a:solidFill>
                  <a:schemeClr val="lt1"/>
                </a:solidFill>
                <a:latin typeface="Ribeye"/>
                <a:ea typeface="Ribeye"/>
                <a:cs typeface="Ribeye"/>
                <a:sym typeface="Ribeye"/>
              </a:rPr>
              <a:t> </a:t>
            </a:r>
            <a:r>
              <a:rPr b="0" i="0" lang="en-US" sz="2400" u="none" cap="none" strike="noStrike">
                <a:solidFill>
                  <a:schemeClr val="lt1"/>
                </a:solidFill>
                <a:latin typeface="Ribeye"/>
                <a:ea typeface="Ribeye"/>
                <a:cs typeface="Ribeye"/>
                <a:sym typeface="Ribeye"/>
              </a:rPr>
              <a:t>Events</a:t>
            </a:r>
            <a:endParaRPr b="0" i="0" sz="2000" u="none" cap="none" strike="noStrike">
              <a:solidFill>
                <a:schemeClr val="lt1"/>
              </a:solidFill>
              <a:latin typeface="Ribeye"/>
              <a:ea typeface="Ribeye"/>
              <a:cs typeface="Ribeye"/>
              <a:sym typeface="Ribeye"/>
            </a:endParaRPr>
          </a:p>
        </p:txBody>
      </p:sp>
      <p:sp>
        <p:nvSpPr>
          <p:cNvPr id="27" name="Google Shape;27;p1"/>
          <p:cNvSpPr txBox="1"/>
          <p:nvPr/>
        </p:nvSpPr>
        <p:spPr>
          <a:xfrm>
            <a:off x="3614856" y="3253672"/>
            <a:ext cx="3484591" cy="46166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Learning Focus</a:t>
            </a:r>
            <a:endParaRPr b="0" i="0" sz="1400" u="none" cap="none" strike="noStrike">
              <a:solidFill>
                <a:srgbClr val="000000"/>
              </a:solidFill>
              <a:latin typeface="Arial"/>
              <a:ea typeface="Arial"/>
              <a:cs typeface="Arial"/>
              <a:sym typeface="Arial"/>
            </a:endParaRPr>
          </a:p>
        </p:txBody>
      </p:sp>
      <p:sp>
        <p:nvSpPr>
          <p:cNvPr id="28" name="Google Shape;28;p1"/>
          <p:cNvSpPr txBox="1"/>
          <p:nvPr/>
        </p:nvSpPr>
        <p:spPr>
          <a:xfrm>
            <a:off x="100350" y="3673225"/>
            <a:ext cx="3324300" cy="2678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omic Sans MS"/>
              <a:ea typeface="Comic Sans MS"/>
              <a:cs typeface="Comic Sans MS"/>
              <a:sym typeface="Comic Sans MS"/>
            </a:endParaRPr>
          </a:p>
          <a:p>
            <a:pPr indent="-304800" lvl="0" marL="342900" marR="0" rtl="0" algn="l">
              <a:lnSpc>
                <a:spcPct val="100000"/>
              </a:lnSpc>
              <a:spcBef>
                <a:spcPts val="0"/>
              </a:spcBef>
              <a:spcAft>
                <a:spcPts val="0"/>
              </a:spcAft>
              <a:buClr>
                <a:schemeClr val="dk1"/>
              </a:buClr>
              <a:buSzPts val="1200"/>
              <a:buFont typeface="Calibri"/>
              <a:buChar char="•"/>
            </a:pPr>
            <a:r>
              <a:rPr i="0" lang="en-US" sz="1200" u="none" cap="none" strike="noStrike">
                <a:solidFill>
                  <a:schemeClr val="dk1"/>
                </a:solidFill>
                <a:latin typeface="Calibri"/>
                <a:ea typeface="Calibri"/>
                <a:cs typeface="Calibri"/>
                <a:sym typeface="Calibri"/>
              </a:rPr>
              <a:t>9/2</a:t>
            </a:r>
            <a:r>
              <a:rPr lang="en-US" sz="1200">
                <a:solidFill>
                  <a:schemeClr val="dk1"/>
                </a:solidFill>
                <a:latin typeface="Calibri"/>
                <a:ea typeface="Calibri"/>
                <a:cs typeface="Calibri"/>
                <a:sym typeface="Calibri"/>
              </a:rPr>
              <a:t>6 - </a:t>
            </a:r>
            <a:r>
              <a:rPr i="0" lang="en-US" sz="1200" u="none" cap="none" strike="noStrike">
                <a:solidFill>
                  <a:schemeClr val="dk1"/>
                </a:solidFill>
                <a:latin typeface="Calibri"/>
                <a:ea typeface="Calibri"/>
                <a:cs typeface="Calibri"/>
                <a:sym typeface="Calibri"/>
              </a:rPr>
              <a:t>Timeline project due</a:t>
            </a:r>
            <a:endParaRPr i="0" sz="1200" u="none" cap="none" strike="noStrike">
              <a:solidFill>
                <a:schemeClr val="dk1"/>
              </a:solidFill>
              <a:latin typeface="Calibri"/>
              <a:ea typeface="Calibri"/>
              <a:cs typeface="Calibri"/>
              <a:sym typeface="Calibri"/>
            </a:endParaRPr>
          </a:p>
          <a:p>
            <a:pPr indent="-304800" lvl="0" marL="342900" marR="0" rtl="0" algn="l">
              <a:lnSpc>
                <a:spcPct val="100000"/>
              </a:lnSpc>
              <a:spcBef>
                <a:spcPts val="0"/>
              </a:spcBef>
              <a:spcAft>
                <a:spcPts val="0"/>
              </a:spcAft>
              <a:buClr>
                <a:schemeClr val="dk1"/>
              </a:buClr>
              <a:buSzPts val="1200"/>
              <a:buFont typeface="Calibri"/>
              <a:buChar char="•"/>
            </a:pPr>
            <a:r>
              <a:rPr i="0" lang="en-US" sz="1200" u="none" cap="none" strike="noStrike">
                <a:solidFill>
                  <a:schemeClr val="dk1"/>
                </a:solidFill>
                <a:latin typeface="Calibri"/>
                <a:ea typeface="Calibri"/>
                <a:cs typeface="Calibri"/>
                <a:sym typeface="Calibri"/>
              </a:rPr>
              <a:t>9/27</a:t>
            </a:r>
            <a:r>
              <a:rPr lang="en-US" sz="1200">
                <a:solidFill>
                  <a:schemeClr val="dk1"/>
                </a:solidFill>
                <a:latin typeface="Calibri"/>
                <a:ea typeface="Calibri"/>
                <a:cs typeface="Calibri"/>
                <a:sym typeface="Calibri"/>
              </a:rPr>
              <a:t> - </a:t>
            </a:r>
            <a:r>
              <a:rPr i="0" lang="en-US" sz="1200" u="none" cap="none" strike="noStrike">
                <a:solidFill>
                  <a:schemeClr val="dk1"/>
                </a:solidFill>
                <a:latin typeface="Calibri"/>
                <a:ea typeface="Calibri"/>
                <a:cs typeface="Calibri"/>
                <a:sym typeface="Calibri"/>
              </a:rPr>
              <a:t>Clubs</a:t>
            </a:r>
            <a:endParaRPr i="0" sz="1200" u="none" cap="none" strike="noStrike">
              <a:solidFill>
                <a:schemeClr val="dk1"/>
              </a:solidFill>
              <a:latin typeface="Calibri"/>
              <a:ea typeface="Calibri"/>
              <a:cs typeface="Calibri"/>
              <a:sym typeface="Calibri"/>
            </a:endParaRPr>
          </a:p>
          <a:p>
            <a:pPr indent="-304800" lvl="0" marL="342900" marR="0" rtl="0" algn="l">
              <a:lnSpc>
                <a:spcPct val="100000"/>
              </a:lnSpc>
              <a:spcBef>
                <a:spcPts val="0"/>
              </a:spcBef>
              <a:spcAft>
                <a:spcPts val="0"/>
              </a:spcAft>
              <a:buClr>
                <a:schemeClr val="dk1"/>
              </a:buClr>
              <a:buSzPts val="1200"/>
              <a:buFont typeface="Calibri"/>
              <a:buChar char="•"/>
            </a:pPr>
            <a:r>
              <a:rPr i="0" lang="en-US" sz="1200" u="none" cap="none" strike="noStrike">
                <a:solidFill>
                  <a:schemeClr val="dk1"/>
                </a:solidFill>
                <a:latin typeface="Calibri"/>
                <a:ea typeface="Calibri"/>
                <a:cs typeface="Calibri"/>
                <a:sym typeface="Calibri"/>
              </a:rPr>
              <a:t>9/27</a:t>
            </a:r>
            <a:r>
              <a:rPr lang="en-US" sz="1200">
                <a:solidFill>
                  <a:schemeClr val="dk1"/>
                </a:solidFill>
                <a:latin typeface="Calibri"/>
                <a:ea typeface="Calibri"/>
                <a:cs typeface="Calibri"/>
                <a:sym typeface="Calibri"/>
              </a:rPr>
              <a:t> - </a:t>
            </a:r>
            <a:r>
              <a:rPr i="0" lang="en-US" sz="1200" u="none" cap="none" strike="noStrike">
                <a:solidFill>
                  <a:schemeClr val="dk1"/>
                </a:solidFill>
                <a:latin typeface="Calibri"/>
                <a:ea typeface="Calibri"/>
                <a:cs typeface="Calibri"/>
                <a:sym typeface="Calibri"/>
              </a:rPr>
              <a:t>Fall Festival 6pm</a:t>
            </a:r>
            <a:endParaRPr i="0" sz="1200" u="none" cap="none" strike="noStrike">
              <a:solidFill>
                <a:schemeClr val="dk1"/>
              </a:solidFill>
              <a:latin typeface="Calibri"/>
              <a:ea typeface="Calibri"/>
              <a:cs typeface="Calibri"/>
              <a:sym typeface="Calibri"/>
            </a:endParaRPr>
          </a:p>
          <a:p>
            <a:pPr indent="-304800" lvl="0" marL="342900" marR="0" rtl="0" algn="l">
              <a:lnSpc>
                <a:spcPct val="100000"/>
              </a:lnSpc>
              <a:spcBef>
                <a:spcPts val="0"/>
              </a:spcBef>
              <a:spcAft>
                <a:spcPts val="0"/>
              </a:spcAft>
              <a:buClr>
                <a:schemeClr val="dk1"/>
              </a:buClr>
              <a:buSzPts val="1200"/>
              <a:buFont typeface="Calibri"/>
              <a:buChar char="•"/>
            </a:pPr>
            <a:r>
              <a:rPr i="0" lang="en-US" sz="1200" u="none" cap="none" strike="noStrike">
                <a:solidFill>
                  <a:schemeClr val="dk1"/>
                </a:solidFill>
                <a:latin typeface="Calibri"/>
                <a:ea typeface="Calibri"/>
                <a:cs typeface="Calibri"/>
                <a:sym typeface="Calibri"/>
              </a:rPr>
              <a:t>10/1</a:t>
            </a:r>
            <a:r>
              <a:rPr lang="en-US" sz="1200">
                <a:solidFill>
                  <a:schemeClr val="dk1"/>
                </a:solidFill>
                <a:latin typeface="Calibri"/>
                <a:ea typeface="Calibri"/>
                <a:cs typeface="Calibri"/>
                <a:sym typeface="Calibri"/>
              </a:rPr>
              <a:t>1 - </a:t>
            </a:r>
            <a:r>
              <a:rPr i="0" lang="en-US" sz="1200" u="none" cap="none" strike="noStrike">
                <a:solidFill>
                  <a:schemeClr val="dk1"/>
                </a:solidFill>
                <a:latin typeface="Calibri"/>
                <a:ea typeface="Calibri"/>
                <a:cs typeface="Calibri"/>
                <a:sym typeface="Calibri"/>
              </a:rPr>
              <a:t>Early Release - dismissal at 11</a:t>
            </a:r>
            <a:r>
              <a:rPr lang="en-US" sz="1200">
                <a:solidFill>
                  <a:schemeClr val="dk1"/>
                </a:solidFill>
                <a:latin typeface="Calibri"/>
                <a:ea typeface="Calibri"/>
                <a:cs typeface="Calibri"/>
                <a:sym typeface="Calibri"/>
              </a:rPr>
              <a:t>:15am</a:t>
            </a:r>
            <a:endParaRPr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000"/>
              <a:buFont typeface="Arial"/>
              <a:buNone/>
            </a:pPr>
            <a:r>
              <a:t/>
            </a:r>
            <a:endParaRPr b="1" i="0" sz="1000" u="none" cap="none" strike="noStrike">
              <a:solidFill>
                <a:schemeClr val="dk1"/>
              </a:solidFill>
              <a:latin typeface="Comic Sans MS"/>
              <a:ea typeface="Comic Sans MS"/>
              <a:cs typeface="Comic Sans MS"/>
              <a:sym typeface="Comic Sans MS"/>
            </a:endParaRPr>
          </a:p>
          <a:p>
            <a:pPr indent="0" lvl="0" marL="0" marR="0" rtl="0" algn="ctr">
              <a:lnSpc>
                <a:spcPct val="100000"/>
              </a:lnSpc>
              <a:spcBef>
                <a:spcPts val="0"/>
              </a:spcBef>
              <a:spcAft>
                <a:spcPts val="0"/>
              </a:spcAft>
              <a:buClr>
                <a:srgbClr val="000000"/>
              </a:buClr>
              <a:buSzPts val="1000"/>
              <a:buFont typeface="Arial"/>
              <a:buNone/>
            </a:pPr>
            <a:r>
              <a:rPr b="1" i="0" lang="en-US" u="none" cap="none" strike="noStrike">
                <a:solidFill>
                  <a:schemeClr val="dk1"/>
                </a:solidFill>
                <a:latin typeface="Calibri"/>
                <a:ea typeface="Calibri"/>
                <a:cs typeface="Calibri"/>
                <a:sym typeface="Calibri"/>
              </a:rPr>
              <a:t>Birthdays</a:t>
            </a:r>
            <a:endParaRPr b="1" i="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000"/>
              <a:buFont typeface="Arial"/>
              <a:buNone/>
            </a:pPr>
            <a:r>
              <a:rPr lang="en-US" sz="1200">
                <a:solidFill>
                  <a:schemeClr val="dk1"/>
                </a:solidFill>
                <a:latin typeface="Calibri"/>
                <a:ea typeface="Calibri"/>
                <a:cs typeface="Calibri"/>
                <a:sym typeface="Calibri"/>
              </a:rPr>
              <a:t>Brody 9/3</a:t>
            </a:r>
            <a:endParaRPr sz="1200">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000"/>
              <a:buFont typeface="Arial"/>
              <a:buNone/>
            </a:pPr>
            <a:r>
              <a:rPr lang="en-US" sz="1200">
                <a:solidFill>
                  <a:schemeClr val="dk1"/>
                </a:solidFill>
                <a:latin typeface="Calibri"/>
                <a:ea typeface="Calibri"/>
                <a:cs typeface="Calibri"/>
                <a:sym typeface="Calibri"/>
              </a:rPr>
              <a:t>Ender 9/3</a:t>
            </a:r>
            <a:endParaRPr sz="1200">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000"/>
              <a:buFont typeface="Arial"/>
              <a:buNone/>
            </a:pPr>
            <a:r>
              <a:rPr lang="en-US" sz="1200">
                <a:solidFill>
                  <a:schemeClr val="dk1"/>
                </a:solidFill>
                <a:latin typeface="Calibri"/>
                <a:ea typeface="Calibri"/>
                <a:cs typeface="Calibri"/>
                <a:sym typeface="Calibri"/>
              </a:rPr>
              <a:t>Mrs. Otis 9/14</a:t>
            </a:r>
            <a:endParaRPr sz="12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000"/>
              <a:buFont typeface="Arial"/>
              <a:buNone/>
            </a:pPr>
            <a:r>
              <a:t/>
            </a:r>
            <a:endParaRPr b="1" i="0" sz="10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Comic Sans MS"/>
                <a:ea typeface="Comic Sans MS"/>
                <a:cs typeface="Comic Sans MS"/>
                <a:sym typeface="Comic Sans MS"/>
              </a:rPr>
              <a:t>                </a:t>
            </a:r>
            <a:endParaRPr b="1" i="0" sz="12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Comic Sans MS"/>
                <a:ea typeface="Comic Sans MS"/>
                <a:cs typeface="Comic Sans MS"/>
                <a:sym typeface="Comic Sans MS"/>
              </a:rPr>
              <a:t>  </a:t>
            </a:r>
            <a:endParaRPr b="1" i="0" sz="1400" u="none" cap="none" strike="noStrike">
              <a:solidFill>
                <a:schemeClr val="dk1"/>
              </a:solidFill>
              <a:latin typeface="Calibri"/>
              <a:ea typeface="Calibri"/>
              <a:cs typeface="Calibri"/>
              <a:sym typeface="Calibri"/>
            </a:endParaRPr>
          </a:p>
          <a:p>
            <a:pPr indent="-196850" lvl="0" marL="285750" marR="0" rtl="0" algn="l">
              <a:lnSpc>
                <a:spcPct val="100000"/>
              </a:lnSpc>
              <a:spcBef>
                <a:spcPts val="0"/>
              </a:spcBef>
              <a:spcAft>
                <a:spcPts val="0"/>
              </a:spcAft>
              <a:buClr>
                <a:schemeClr val="dk1"/>
              </a:buClr>
              <a:buSzPts val="1400"/>
              <a:buFont typeface="Arial"/>
              <a:buNone/>
            </a:pPr>
            <a:r>
              <a:t/>
            </a:r>
            <a:endParaRPr b="1" i="0" sz="1400" u="none" cap="none" strike="noStrike">
              <a:solidFill>
                <a:schemeClr val="dk1"/>
              </a:solidFill>
              <a:latin typeface="Calibri"/>
              <a:ea typeface="Calibri"/>
              <a:cs typeface="Calibri"/>
              <a:sym typeface="Calibri"/>
            </a:endParaRPr>
          </a:p>
        </p:txBody>
      </p:sp>
      <p:sp>
        <p:nvSpPr>
          <p:cNvPr id="29" name="Google Shape;29;p1"/>
          <p:cNvSpPr txBox="1"/>
          <p:nvPr/>
        </p:nvSpPr>
        <p:spPr>
          <a:xfrm>
            <a:off x="262856" y="6427011"/>
            <a:ext cx="5271600" cy="461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Contact Me:  </a:t>
            </a:r>
            <a:endParaRPr b="0" i="0" sz="1400" u="none" cap="none" strike="noStrike">
              <a:solidFill>
                <a:srgbClr val="000000"/>
              </a:solidFill>
              <a:latin typeface="Arial"/>
              <a:ea typeface="Arial"/>
              <a:cs typeface="Arial"/>
              <a:sym typeface="Arial"/>
            </a:endParaRPr>
          </a:p>
        </p:txBody>
      </p:sp>
      <p:sp>
        <p:nvSpPr>
          <p:cNvPr id="30" name="Google Shape;30;p1"/>
          <p:cNvSpPr txBox="1"/>
          <p:nvPr/>
        </p:nvSpPr>
        <p:spPr>
          <a:xfrm>
            <a:off x="3589362" y="5108910"/>
            <a:ext cx="3523734" cy="400110"/>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0" i="0" lang="en-US" sz="2000" u="none" cap="none" strike="noStrike">
                <a:solidFill>
                  <a:schemeClr val="lt1"/>
                </a:solidFill>
                <a:latin typeface="Ribeye"/>
                <a:ea typeface="Ribeye"/>
                <a:cs typeface="Ribeye"/>
                <a:sym typeface="Ribeye"/>
              </a:rPr>
              <a:t>Sight Words to practice</a:t>
            </a:r>
            <a:endParaRPr b="0" i="0" sz="1400" u="none" cap="none" strike="noStrike">
              <a:solidFill>
                <a:srgbClr val="000000"/>
              </a:solidFill>
              <a:latin typeface="Arial"/>
              <a:ea typeface="Arial"/>
              <a:cs typeface="Arial"/>
              <a:sym typeface="Arial"/>
            </a:endParaRPr>
          </a:p>
        </p:txBody>
      </p:sp>
      <p:sp>
        <p:nvSpPr>
          <p:cNvPr id="31" name="Google Shape;31;p1"/>
          <p:cNvSpPr txBox="1"/>
          <p:nvPr/>
        </p:nvSpPr>
        <p:spPr>
          <a:xfrm>
            <a:off x="3544961" y="5478091"/>
            <a:ext cx="3484500" cy="246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100"/>
              <a:buFont typeface="Arial"/>
              <a:buNone/>
            </a:pPr>
            <a:r>
              <a:t/>
            </a:r>
            <a:endParaRPr b="0" i="0" sz="1000" u="none" cap="none" strike="noStrike">
              <a:solidFill>
                <a:srgbClr val="000000"/>
              </a:solidFill>
              <a:latin typeface="Arial"/>
              <a:ea typeface="Arial"/>
              <a:cs typeface="Arial"/>
              <a:sym typeface="Arial"/>
            </a:endParaRPr>
          </a:p>
        </p:txBody>
      </p:sp>
      <p:sp>
        <p:nvSpPr>
          <p:cNvPr id="32" name="Google Shape;32;p1"/>
          <p:cNvSpPr txBox="1"/>
          <p:nvPr/>
        </p:nvSpPr>
        <p:spPr>
          <a:xfrm>
            <a:off x="2828925" y="1665665"/>
            <a:ext cx="4200525" cy="36933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Ribeye"/>
                <a:ea typeface="Ribeye"/>
                <a:cs typeface="Ribeye"/>
                <a:sym typeface="Ribeye"/>
              </a:rPr>
              <a:t>Learning Focus</a:t>
            </a:r>
            <a:endParaRPr b="0" i="0" sz="1400" u="none" cap="none" strike="noStrike">
              <a:solidFill>
                <a:srgbClr val="000000"/>
              </a:solidFill>
              <a:latin typeface="Arial"/>
              <a:ea typeface="Arial"/>
              <a:cs typeface="Arial"/>
              <a:sym typeface="Arial"/>
            </a:endParaRPr>
          </a:p>
        </p:txBody>
      </p:sp>
      <p:sp>
        <p:nvSpPr>
          <p:cNvPr id="33" name="Google Shape;33;p1"/>
          <p:cNvSpPr txBox="1"/>
          <p:nvPr/>
        </p:nvSpPr>
        <p:spPr>
          <a:xfrm>
            <a:off x="2478150" y="1398425"/>
            <a:ext cx="4635000" cy="461700"/>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Class News</a:t>
            </a:r>
            <a:endParaRPr b="0" i="0" sz="2400" u="none" cap="none" strike="noStrike">
              <a:solidFill>
                <a:schemeClr val="lt1"/>
              </a:solidFill>
              <a:latin typeface="Ribeye"/>
              <a:ea typeface="Ribeye"/>
              <a:cs typeface="Ribeye"/>
              <a:sym typeface="Ribeye"/>
            </a:endParaRPr>
          </a:p>
        </p:txBody>
      </p:sp>
      <p:sp>
        <p:nvSpPr>
          <p:cNvPr id="34" name="Google Shape;34;p1"/>
          <p:cNvSpPr txBox="1"/>
          <p:nvPr/>
        </p:nvSpPr>
        <p:spPr>
          <a:xfrm>
            <a:off x="2533650" y="1844200"/>
            <a:ext cx="4635000" cy="1169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600"/>
              <a:buFont typeface="Arial"/>
              <a:buNone/>
            </a:pPr>
            <a:r>
              <a:rPr i="0" lang="en-US" sz="1000" u="none" cap="none" strike="noStrike">
                <a:solidFill>
                  <a:schemeClr val="dk1"/>
                </a:solidFill>
                <a:latin typeface="Calibri"/>
                <a:ea typeface="Calibri"/>
                <a:cs typeface="Calibri"/>
                <a:sym typeface="Calibri"/>
              </a:rPr>
              <a:t>Welcome Back! I hope you had a safe and relaxing Fall Break.</a:t>
            </a:r>
            <a:r>
              <a:rPr lang="en-US" sz="1000">
                <a:solidFill>
                  <a:schemeClr val="dk1"/>
                </a:solidFill>
                <a:latin typeface="Calibri"/>
                <a:ea typeface="Calibri"/>
                <a:cs typeface="Calibri"/>
                <a:sym typeface="Calibri"/>
              </a:rPr>
              <a:t> </a:t>
            </a:r>
            <a:r>
              <a:rPr i="0" lang="en-US" sz="1000" u="none" cap="none" strike="noStrike">
                <a:solidFill>
                  <a:schemeClr val="dk1"/>
                </a:solidFill>
                <a:latin typeface="Calibri"/>
                <a:ea typeface="Calibri"/>
                <a:cs typeface="Calibri"/>
                <a:sym typeface="Calibri"/>
              </a:rPr>
              <a:t>The timeline project is due Thursday, September 26.  Please let your student show you how capable he/she is to write and create on this project. Friday, September 27, is the Fall Festival. Remember to return the PTO form if you want to order armbands or volunteer to help PTO. You can still send in candy for the Fall Festival and “Feed the Monster”!</a:t>
            </a:r>
            <a:endParaRPr i="0" sz="10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600"/>
              <a:buFont typeface="Arial"/>
              <a:buNone/>
            </a:pPr>
            <a:r>
              <a:rPr lang="en-US" sz="1000">
                <a:solidFill>
                  <a:schemeClr val="dk1"/>
                </a:solidFill>
                <a:latin typeface="Calibri"/>
                <a:ea typeface="Calibri"/>
                <a:cs typeface="Calibri"/>
                <a:sym typeface="Calibri"/>
              </a:rPr>
              <a:t>October 11th is an Early Release Day. School will be dismissed at 11:15am. This will also be our fall conference date. Sign ups will come out soon.</a:t>
            </a:r>
            <a:endParaRPr b="0" i="0" sz="1000" u="none" cap="none" strike="noStrike">
              <a:solidFill>
                <a:schemeClr val="dk1"/>
              </a:solidFill>
              <a:latin typeface="Comic Sans MS"/>
              <a:ea typeface="Comic Sans MS"/>
              <a:cs typeface="Comic Sans MS"/>
              <a:sym typeface="Comic Sans MS"/>
            </a:endParaRPr>
          </a:p>
        </p:txBody>
      </p:sp>
      <p:sp>
        <p:nvSpPr>
          <p:cNvPr id="35" name="Google Shape;35;p1"/>
          <p:cNvSpPr txBox="1"/>
          <p:nvPr/>
        </p:nvSpPr>
        <p:spPr>
          <a:xfrm>
            <a:off x="262850" y="6941247"/>
            <a:ext cx="52716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600"/>
              <a:buFont typeface="Arial"/>
              <a:buNone/>
            </a:pPr>
            <a:r>
              <a:rPr lang="en-US" sz="1600">
                <a:solidFill>
                  <a:schemeClr val="dk1"/>
                </a:solidFill>
                <a:latin typeface="Calibri"/>
                <a:ea typeface="Calibri"/>
                <a:cs typeface="Calibri"/>
                <a:sym typeface="Calibri"/>
              </a:rPr>
              <a:t>Email: olivia.otis@henry.k12.ga.us</a:t>
            </a:r>
            <a:endParaRPr i="0" sz="16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600"/>
              <a:buFont typeface="Arial"/>
              <a:buNone/>
            </a:pPr>
            <a:r>
              <a:rPr i="0" lang="en-US" sz="1600" u="none" cap="none" strike="noStrike">
                <a:solidFill>
                  <a:schemeClr val="dk1"/>
                </a:solidFill>
                <a:latin typeface="Calibri"/>
                <a:ea typeface="Calibri"/>
                <a:cs typeface="Calibri"/>
                <a:sym typeface="Calibri"/>
              </a:rPr>
              <a:t>School Phone Number: 770-898-7362 </a:t>
            </a:r>
            <a:r>
              <a:rPr i="0" lang="en-US" sz="1200" u="none" cap="none" strike="noStrike">
                <a:solidFill>
                  <a:schemeClr val="dk1"/>
                </a:solidFill>
                <a:latin typeface="Calibri"/>
                <a:ea typeface="Calibri"/>
                <a:cs typeface="Calibri"/>
                <a:sym typeface="Calibri"/>
              </a:rPr>
              <a:t> </a:t>
            </a:r>
            <a:endParaRPr i="0" sz="1400" u="none" cap="none" strike="noStrike">
              <a:solidFill>
                <a:srgbClr val="000000"/>
              </a:solidFill>
              <a:latin typeface="Calibri"/>
              <a:ea typeface="Calibri"/>
              <a:cs typeface="Calibri"/>
              <a:sym typeface="Calibri"/>
            </a:endParaRPr>
          </a:p>
        </p:txBody>
      </p:sp>
      <p:pic>
        <p:nvPicPr>
          <p:cNvPr id="36" name="Google Shape;36;p1"/>
          <p:cNvPicPr preferRelativeResize="0"/>
          <p:nvPr/>
        </p:nvPicPr>
        <p:blipFill rotWithShape="1">
          <a:blip r:embed="rId4">
            <a:alphaModFix/>
          </a:blip>
          <a:srcRect b="27959" l="0" r="0" t="0"/>
          <a:stretch/>
        </p:blipFill>
        <p:spPr>
          <a:xfrm>
            <a:off x="1251988" y="5592663"/>
            <a:ext cx="1021024" cy="569975"/>
          </a:xfrm>
          <a:prstGeom prst="rect">
            <a:avLst/>
          </a:prstGeom>
          <a:noFill/>
          <a:ln>
            <a:noFill/>
          </a:ln>
        </p:spPr>
      </p:pic>
      <p:sp>
        <p:nvSpPr>
          <p:cNvPr id="37" name="Google Shape;37;p1"/>
          <p:cNvSpPr txBox="1"/>
          <p:nvPr/>
        </p:nvSpPr>
        <p:spPr>
          <a:xfrm>
            <a:off x="4075325" y="5509025"/>
            <a:ext cx="2551800" cy="10158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700"/>
              <a:buFont typeface="Arial"/>
              <a:buNone/>
            </a:pPr>
            <a:r>
              <a:rPr b="0" i="0" lang="en-US" sz="1700" u="none" cap="none" strike="noStrike">
                <a:solidFill>
                  <a:schemeClr val="dk1"/>
                </a:solidFill>
                <a:latin typeface="Comic Sans MS"/>
                <a:ea typeface="Comic Sans MS"/>
                <a:cs typeface="Comic Sans MS"/>
                <a:sym typeface="Comic Sans MS"/>
              </a:rPr>
              <a:t>a, the, as, to, do, I, is, am, at, an, man, in, it</a:t>
            </a:r>
            <a:endParaRPr b="0" i="0" sz="1700" u="none" cap="none" strike="noStrike">
              <a:solidFill>
                <a:schemeClr val="dk1"/>
              </a:solidFill>
              <a:latin typeface="Comic Sans MS"/>
              <a:ea typeface="Comic Sans MS"/>
              <a:cs typeface="Comic Sans MS"/>
              <a:sym typeface="Comic Sans MS"/>
            </a:endParaRPr>
          </a:p>
          <a:p>
            <a:pPr indent="0" lvl="0" marL="457200" marR="0" rtl="0" algn="l">
              <a:lnSpc>
                <a:spcPct val="100000"/>
              </a:lnSpc>
              <a:spcBef>
                <a:spcPts val="0"/>
              </a:spcBef>
              <a:spcAft>
                <a:spcPts val="0"/>
              </a:spcAft>
              <a:buClr>
                <a:srgbClr val="000000"/>
              </a:buClr>
              <a:buSzPts val="1300"/>
              <a:buFont typeface="Arial"/>
              <a:buNone/>
            </a:pPr>
            <a:r>
              <a:rPr b="0" i="0" lang="en-US" sz="1300" u="none" cap="none" strike="noStrike">
                <a:solidFill>
                  <a:schemeClr val="dk1"/>
                </a:solidFill>
                <a:latin typeface="Comic Sans MS"/>
                <a:ea typeface="Comic Sans MS"/>
                <a:cs typeface="Comic Sans MS"/>
                <a:sym typeface="Comic Sans MS"/>
              </a:rPr>
              <a:t> </a:t>
            </a:r>
            <a:endParaRPr b="0" i="0" sz="1300" u="none" cap="none" strike="noStrike">
              <a:solidFill>
                <a:schemeClr val="dk1"/>
              </a:solidFill>
              <a:latin typeface="Comic Sans MS"/>
              <a:ea typeface="Comic Sans MS"/>
              <a:cs typeface="Comic Sans MS"/>
              <a:sym typeface="Comic Sans MS"/>
            </a:endParaRPr>
          </a:p>
          <a:p>
            <a:pPr indent="0" lvl="0" marL="457200" marR="0" rtl="0" algn="l">
              <a:lnSpc>
                <a:spcPct val="100000"/>
              </a:lnSpc>
              <a:spcBef>
                <a:spcPts val="0"/>
              </a:spcBef>
              <a:spcAft>
                <a:spcPts val="0"/>
              </a:spcAft>
              <a:buClr>
                <a:srgbClr val="000000"/>
              </a:buClr>
              <a:buSzPts val="1300"/>
              <a:buFont typeface="Arial"/>
              <a:buNone/>
            </a:pPr>
            <a:r>
              <a:rPr b="0" i="0" lang="en-US" sz="1300" u="none" cap="none" strike="noStrike">
                <a:solidFill>
                  <a:schemeClr val="dk1"/>
                </a:solidFill>
                <a:latin typeface="Comic Sans MS"/>
                <a:ea typeface="Comic Sans MS"/>
                <a:cs typeface="Comic Sans MS"/>
                <a:sym typeface="Comic Sans MS"/>
              </a:rPr>
              <a:t>     </a:t>
            </a:r>
            <a:endParaRPr b="0" i="0" sz="1300" u="none" cap="none" strike="noStrike">
              <a:solidFill>
                <a:schemeClr val="dk1"/>
              </a:solidFill>
              <a:latin typeface="Comic Sans MS"/>
              <a:ea typeface="Comic Sans MS"/>
              <a:cs typeface="Comic Sans MS"/>
              <a:sym typeface="Comic Sans MS"/>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2015-03-30T02:08:44Z</dcterms:created>
  <dc:creator>Maribel</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NewsletterTemplatesEditableKidlettesEdition</vt:lpwstr>
  </property>
  <property fmtid="{D5CDD505-2E9C-101B-9397-08002B2CF9AE}" pid="3" name="SlideDescription">
    <vt:lpwstr/>
  </property>
</Properties>
</file>